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6" r:id="rId3"/>
    <p:sldId id="257" r:id="rId4"/>
    <p:sldId id="2581" r:id="rId5"/>
    <p:sldId id="2582" r:id="rId6"/>
    <p:sldId id="261" r:id="rId7"/>
    <p:sldId id="450" r:id="rId8"/>
    <p:sldId id="364" r:id="rId9"/>
    <p:sldId id="431" r:id="rId10"/>
    <p:sldId id="2567" r:id="rId11"/>
    <p:sldId id="2564" r:id="rId12"/>
    <p:sldId id="2565" r:id="rId13"/>
    <p:sldId id="2566" r:id="rId14"/>
    <p:sldId id="2568" r:id="rId15"/>
    <p:sldId id="274" r:id="rId16"/>
    <p:sldId id="2552" r:id="rId17"/>
    <p:sldId id="2574" r:id="rId18"/>
    <p:sldId id="2579" r:id="rId19"/>
    <p:sldId id="2530" r:id="rId20"/>
    <p:sldId id="2531" r:id="rId21"/>
    <p:sldId id="279" r:id="rId22"/>
    <p:sldId id="2569" r:id="rId23"/>
    <p:sldId id="376" r:id="rId24"/>
    <p:sldId id="2532" r:id="rId25"/>
    <p:sldId id="2583" r:id="rId26"/>
    <p:sldId id="2573" r:id="rId27"/>
    <p:sldId id="2586" r:id="rId28"/>
    <p:sldId id="2585" r:id="rId29"/>
    <p:sldId id="2584" r:id="rId30"/>
    <p:sldId id="2576" r:id="rId31"/>
    <p:sldId id="2570" r:id="rId32"/>
    <p:sldId id="303" r:id="rId33"/>
    <p:sldId id="439" r:id="rId34"/>
    <p:sldId id="259" r:id="rId35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80"/>
    <a:srgbClr val="FFF6FF"/>
    <a:srgbClr val="FAC1D4"/>
    <a:srgbClr val="F2C5D4"/>
    <a:srgbClr val="FFFBFF"/>
    <a:srgbClr val="FFBED4"/>
    <a:srgbClr val="D90578"/>
    <a:srgbClr val="FFF2FB"/>
    <a:srgbClr val="FBD5E2"/>
    <a:srgbClr val="FDC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3" autoAdjust="0"/>
    <p:restoredTop sz="92096" autoAdjust="0"/>
  </p:normalViewPr>
  <p:slideViewPr>
    <p:cSldViewPr snapToGrid="0">
      <p:cViewPr>
        <p:scale>
          <a:sx n="95" d="100"/>
          <a:sy n="95" d="100"/>
        </p:scale>
        <p:origin x="348" y="-84"/>
      </p:cViewPr>
      <p:guideLst>
        <p:guide orient="horz" pos="1596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370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06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167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0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5472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* 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936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* 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774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540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68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67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Freeform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23/10/2020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10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10.pn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7025" y="1972005"/>
            <a:ext cx="2974050" cy="3101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3288915" y="657579"/>
            <a:ext cx="414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CHỦ </a:t>
            </a:r>
            <a:r>
              <a:rPr lang="en-US" sz="2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ĐỀ 8: ĐỒ CHƠI – TRÒ CHƠI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1947" y="94369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1: ai  oi  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4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o-i-oi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387894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oi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794024" y="2623877"/>
            <a:ext cx="192373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l-GR" sz="9600">
                <a:latin typeface="HP001 4 hàng" panose="020B0603050302020204" pitchFamily="34" charset="0"/>
              </a:rPr>
              <a:t>Ρ</a:t>
            </a: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Tập đọc - oi">
            <a:hlinkClick r:id="" action="ppaction://media"/>
            <a:extLst>
              <a:ext uri="{FF2B5EF4-FFF2-40B4-BE49-F238E27FC236}">
                <a16:creationId xmlns:a16="http://schemas.microsoft.com/office/drawing/2014/main" id="{4816D625-5254-4A9D-BCA8-FF483A6018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39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oi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7" name="Tập đọc - oi">
            <a:hlinkClick r:id="" action="ppaction://media"/>
            <a:extLst>
              <a:ext uri="{FF2B5EF4-FFF2-40B4-BE49-F238E27FC236}">
                <a16:creationId xmlns:a16="http://schemas.microsoft.com/office/drawing/2014/main" id="{8B146FCC-2BEB-43FD-83ED-EED4FD87A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75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2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c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oi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sp>
        <p:nvSpPr>
          <p:cNvPr id="10" name="Rectangle 4">
            <a:extLst>
              <a:ext uri="{FF2B5EF4-FFF2-40B4-BE49-F238E27FC236}">
                <a16:creationId xmlns:a16="http://schemas.microsoft.com/office/drawing/2014/main" id="{A846242F-5064-458B-83B3-EACCE3E0E663}"/>
              </a:ext>
            </a:extLst>
          </p:cNvPr>
          <p:cNvSpPr/>
          <p:nvPr/>
        </p:nvSpPr>
        <p:spPr>
          <a:xfrm>
            <a:off x="5361895" y="3880140"/>
            <a:ext cx="2582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caùi c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669F25BB-E910-48B5-AC83-869ACF70C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098" y="660007"/>
            <a:ext cx="3300355" cy="3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1809494" y="544849"/>
            <a:ext cx="787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810230"/>
            <a:ext cx="3892554" cy="2088097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c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oi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o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id="{A846242F-5064-458B-83B3-EACCE3E0E663}"/>
              </a:ext>
            </a:extLst>
          </p:cNvPr>
          <p:cNvSpPr/>
          <p:nvPr/>
        </p:nvSpPr>
        <p:spPr>
          <a:xfrm>
            <a:off x="5361894" y="3886135"/>
            <a:ext cx="2582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caùi c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ø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34A357BD-F288-4958-9C7A-D0C07A48C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3097" y="658738"/>
            <a:ext cx="3300355" cy="3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Tập viết - ai">
            <a:hlinkClick r:id="" action="ppaction://media"/>
            <a:extLst>
              <a:ext uri="{FF2B5EF4-FFF2-40B4-BE49-F238E27FC236}">
                <a16:creationId xmlns:a16="http://schemas.microsoft.com/office/drawing/2014/main" id="{44A9F166-7F92-47DB-8510-6BFD99B1E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9029" y="792811"/>
            <a:ext cx="4125558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BD551706-CEDC-4D59-91B0-9C39C9C2A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7" b="1124"/>
          <a:stretch/>
        </p:blipFill>
        <p:spPr>
          <a:xfrm>
            <a:off x="0" y="1657351"/>
            <a:ext cx="9144000" cy="2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Tập viết - oi">
            <a:hlinkClick r:id="" action="ppaction://media"/>
            <a:extLst>
              <a:ext uri="{FF2B5EF4-FFF2-40B4-BE49-F238E27FC236}">
                <a16:creationId xmlns:a16="http://schemas.microsoft.com/office/drawing/2014/main" id="{06DBD69F-4421-4D5E-B629-9C8F2E0EAC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3239" y="784762"/>
            <a:ext cx="391578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6807C4-6FA5-4F0F-8D65-770394DCF5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0" r="486" b="672"/>
          <a:stretch/>
        </p:blipFill>
        <p:spPr>
          <a:xfrm>
            <a:off x="614171" y="1658480"/>
            <a:ext cx="791565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F72C089-0299-4480-8868-F9ECEFC89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" t="798" r="307" b="2585"/>
          <a:stretch/>
        </p:blipFill>
        <p:spPr>
          <a:xfrm>
            <a:off x="17780" y="1863050"/>
            <a:ext cx="9108440" cy="9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EC29139A-43F3-4A83-A45F-A19228D88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162" y="891548"/>
            <a:ext cx="3228109" cy="3314280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1145269" y="4172401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con v</a:t>
            </a:r>
            <a:r>
              <a:rPr lang="en-US" sz="3000">
                <a:latin typeface="VNI-Avo" pitchFamily="2" charset="0"/>
              </a:rPr>
              <a:t>oi</a:t>
            </a:r>
            <a:endParaRPr lang="vi-VN" sz="300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4067" r="4829" b="1909"/>
          <a:stretch/>
        </p:blipFill>
        <p:spPr>
          <a:xfrm>
            <a:off x="5466729" y="818312"/>
            <a:ext cx="3228109" cy="3506876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6A77160E-4CEC-42FD-BAFE-AF7AC57F96B5}"/>
              </a:ext>
            </a:extLst>
          </p:cNvPr>
          <p:cNvSpPr txBox="1"/>
          <p:nvPr/>
        </p:nvSpPr>
        <p:spPr>
          <a:xfrm>
            <a:off x="6162836" y="4172401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gaø m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3000">
                <a:latin typeface="VNI-Avo" pitchFamily="2" charset="0"/>
              </a:rPr>
              <a:t>i</a:t>
            </a:r>
            <a:endParaRPr lang="vi-VN" sz="3000"/>
          </a:p>
        </p:txBody>
      </p: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EC29139A-43F3-4A83-A45F-A19228D8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4"/>
          <a:stretch/>
        </p:blipFill>
        <p:spPr>
          <a:xfrm>
            <a:off x="108705" y="1185010"/>
            <a:ext cx="4510712" cy="2773479"/>
          </a:xfrm>
          <a:prstGeom prst="rect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1446114" y="4171732"/>
            <a:ext cx="183589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xe t</a:t>
            </a:r>
            <a:r>
              <a:rPr lang="en-US" sz="3000">
                <a:latin typeface="VNI-Avo" pitchFamily="2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i</a:t>
            </a:r>
            <a:endParaRPr lang="vi-VN" sz="3000"/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6A77160E-4CEC-42FD-BAFE-AF7AC57F96B5}"/>
              </a:ext>
            </a:extLst>
          </p:cNvPr>
          <p:cNvSpPr txBox="1"/>
          <p:nvPr/>
        </p:nvSpPr>
        <p:spPr>
          <a:xfrm>
            <a:off x="5861994" y="4171732"/>
            <a:ext cx="27165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s</a:t>
            </a:r>
            <a:r>
              <a:rPr lang="en-US" sz="3000">
                <a:latin typeface="VNI-Avo" pitchFamily="2" charset="0"/>
              </a:rPr>
              <a:t>o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û</a:t>
            </a:r>
            <a:r>
              <a:rPr lang="en-US" sz="3000">
                <a:latin typeface="VNI-Avo" pitchFamily="2" charset="0"/>
              </a:rPr>
              <a:t>i</a:t>
            </a:r>
            <a:r>
              <a:rPr lang="en-US" sz="3000">
                <a:solidFill>
                  <a:schemeClr val="tx1"/>
                </a:solidFill>
                <a:latin typeface="VNI-Avo" pitchFamily="2" charset="0"/>
              </a:rPr>
              <a:t> maøu</a:t>
            </a:r>
            <a:endParaRPr lang="vi-VN" sz="300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2649" y="1008897"/>
            <a:ext cx="2971363" cy="29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7" t="19255" r="5369" b="15244"/>
          <a:stretch/>
        </p:blipFill>
        <p:spPr>
          <a:xfrm>
            <a:off x="3485555" y="2273733"/>
            <a:ext cx="3782605" cy="1931542"/>
          </a:xfrm>
          <a:prstGeom prst="rect">
            <a:avLst/>
          </a:prstGeom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1" y="855055"/>
            <a:ext cx="3477424" cy="347742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ai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036" y="1008897"/>
            <a:ext cx="1455049" cy="2993248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856584" y="4275032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con n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4206926" y="4275032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traùi v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7241613" y="4275032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caùi ch</a:t>
            </a:r>
            <a:r>
              <a:rPr lang="en-US" sz="2800">
                <a:latin typeface="VNI-Avo" pitchFamily="2" charset="0"/>
              </a:rPr>
              <a:t>ai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62973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6232"/>
          <a:stretch/>
        </p:blipFill>
        <p:spPr>
          <a:xfrm>
            <a:off x="3931981" y="1922742"/>
            <a:ext cx="2180654" cy="2504527"/>
          </a:xfrm>
          <a:prstGeom prst="rect">
            <a:avLst/>
          </a:prstGeom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1547408"/>
            <a:ext cx="3485739" cy="251689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ai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2" r="1"/>
          <a:stretch/>
        </p:blipFill>
        <p:spPr>
          <a:xfrm>
            <a:off x="6284490" y="261073"/>
            <a:ext cx="2603306" cy="392651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1039217" y="4275032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ñuùng s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3739501" y="4275032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r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caù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6668196" y="4275032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a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i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taùo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89562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>
            <a:extLst>
              <a:ext uri="{FF2B5EF4-FFF2-40B4-BE49-F238E27FC236}">
                <a16:creationId xmlns:a16="http://schemas.microsoft.com/office/drawing/2014/main" id="{3B042C2D-ED6D-4306-B34C-2AA9FC011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82" y="765271"/>
            <a:ext cx="7973037" cy="4172556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BABD65BC-D34A-43A0-9AB1-77D8EAFE7A60}"/>
              </a:ext>
            </a:extLst>
          </p:cNvPr>
          <p:cNvSpPr txBox="1"/>
          <p:nvPr/>
        </p:nvSpPr>
        <p:spPr>
          <a:xfrm>
            <a:off x="3692502" y="158991"/>
            <a:ext cx="1758996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bắp cải</a:t>
            </a:r>
          </a:p>
        </p:txBody>
      </p:sp>
    </p:spTree>
    <p:extLst>
      <p:ext uri="{BB962C8B-B14F-4D97-AF65-F5344CB8AC3E}">
        <p14:creationId xmlns:p14="http://schemas.microsoft.com/office/powerpoint/2010/main" val="374074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B1EC9B6-03AA-4038-9CF3-17092BF85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873" y="746073"/>
            <a:ext cx="6293830" cy="425898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BABD65BC-D34A-43A0-9AB1-77D8EAFE7A60}"/>
              </a:ext>
            </a:extLst>
          </p:cNvPr>
          <p:cNvSpPr txBox="1"/>
          <p:nvPr/>
        </p:nvSpPr>
        <p:spPr>
          <a:xfrm>
            <a:off x="3692502" y="158991"/>
            <a:ext cx="1758996" cy="44757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con nai</a:t>
            </a:r>
          </a:p>
        </p:txBody>
      </p:sp>
      <p:pic>
        <p:nvPicPr>
          <p:cNvPr id="31" name="Picture 1">
            <a:extLst>
              <a:ext uri="{FF2B5EF4-FFF2-40B4-BE49-F238E27FC236}">
                <a16:creationId xmlns:a16="http://schemas.microsoft.com/office/drawing/2014/main" id="{3B042C2D-ED6D-4306-B34C-2AA9FC011C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7762" y="746074"/>
            <a:ext cx="6388474" cy="425898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8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2B19F519-B924-44F7-942B-A7D051471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95" y="1487742"/>
            <a:ext cx="2031820" cy="2539776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78DEEAD-B66E-42B3-8D51-1CE6BCD05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9" y="1608000"/>
            <a:ext cx="2859950" cy="2419518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5347" r="7243" b="4975"/>
          <a:stretch/>
        </p:blipFill>
        <p:spPr>
          <a:xfrm>
            <a:off x="2937849" y="2021645"/>
            <a:ext cx="2989780" cy="2167896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oi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11375" r="13726" b="5203"/>
          <a:stretch/>
        </p:blipFill>
        <p:spPr>
          <a:xfrm>
            <a:off x="5700240" y="705926"/>
            <a:ext cx="3147020" cy="3503048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580838" y="4275032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th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son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3441034" y="4275032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gaø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6727268" y="4275032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ñ</a:t>
            </a:r>
            <a:r>
              <a:rPr lang="en-US" sz="2800">
                <a:latin typeface="VNI-Avo" pitchFamily="2" charset="0"/>
              </a:rPr>
              <a:t>o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i 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buïng</a:t>
            </a:r>
            <a:endParaRPr lang="vi-VN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1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oi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CDEF270-6943-4B49-BD4B-1199ADC3CB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31" b="4684"/>
          <a:stretch/>
        </p:blipFill>
        <p:spPr>
          <a:xfrm rot="21407802">
            <a:off x="236882" y="1536986"/>
            <a:ext cx="1942728" cy="2665301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1625600"/>
            <a:ext cx="2699863" cy="239747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14236" r="59165" b="8726"/>
          <a:stretch/>
        </p:blipFill>
        <p:spPr>
          <a:xfrm>
            <a:off x="3668726" y="1130222"/>
            <a:ext cx="1806548" cy="3199338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0673AD24-FB4D-4DF6-87C7-9A6C1982CF1D}"/>
              </a:ext>
            </a:extLst>
          </p:cNvPr>
          <p:cNvSpPr txBox="1"/>
          <p:nvPr/>
        </p:nvSpPr>
        <p:spPr>
          <a:xfrm>
            <a:off x="0" y="4285306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choù s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7BED2E4C-7318-4055-BEE8-77DF83FCC3AA}"/>
              </a:ext>
            </a:extLst>
          </p:cNvPr>
          <p:cNvSpPr txBox="1"/>
          <p:nvPr/>
        </p:nvSpPr>
        <p:spPr>
          <a:xfrm>
            <a:off x="3525944" y="4285306"/>
            <a:ext cx="1908762" cy="54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h</a:t>
            </a:r>
            <a:r>
              <a:rPr lang="en-US" sz="2800">
                <a:latin typeface="VNI-Avo" pitchFamily="2" charset="0"/>
              </a:rPr>
              <a:t>o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û</a:t>
            </a:r>
            <a:r>
              <a:rPr lang="en-US" sz="2800">
                <a:latin typeface="VNI-Avo" pitchFamily="2" charset="0"/>
              </a:rPr>
              <a:t>i</a:t>
            </a:r>
            <a:endParaRPr lang="vi-VN" sz="2800"/>
          </a:p>
        </p:txBody>
      </p:sp>
      <p:sp>
        <p:nvSpPr>
          <p:cNvPr id="39" name="TextBox 3">
            <a:extLst>
              <a:ext uri="{FF2B5EF4-FFF2-40B4-BE49-F238E27FC236}">
                <a16:creationId xmlns:a16="http://schemas.microsoft.com/office/drawing/2014/main" id="{64B49A72-70CE-4773-98D5-CA43111385DC}"/>
              </a:ext>
            </a:extLst>
          </p:cNvPr>
          <p:cNvSpPr txBox="1"/>
          <p:nvPr/>
        </p:nvSpPr>
        <p:spPr>
          <a:xfrm>
            <a:off x="6465932" y="4285306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kh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o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löûa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21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>
            <a:extLst>
              <a:ext uri="{FF2B5EF4-FFF2-40B4-BE49-F238E27FC236}">
                <a16:creationId xmlns:a16="http://schemas.microsoft.com/office/drawing/2014/main" id="{3B042C2D-ED6D-4306-B34C-2AA9FC01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"/>
          <a:stretch/>
        </p:blipFill>
        <p:spPr>
          <a:xfrm>
            <a:off x="2132786" y="10027"/>
            <a:ext cx="5248292" cy="5136686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2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3" b="74660"/>
          <a:stretch/>
        </p:blipFill>
        <p:spPr>
          <a:xfrm>
            <a:off x="320040" y="0"/>
            <a:ext cx="8503920" cy="176926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C060D83-8405-4D8E-94B8-67C22887E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655" y="56890"/>
            <a:ext cx="1169931" cy="957002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3194985" y="823529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1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1" name="Chủ đề 8">
            <a:extLst>
              <a:ext uri="{FF2B5EF4-FFF2-40B4-BE49-F238E27FC236}">
                <a16:creationId xmlns:a16="http://schemas.microsoft.com/office/drawing/2014/main" id="{CFEF6550-B253-422B-AE3A-22BDF817662B}"/>
              </a:ext>
            </a:extLst>
          </p:cNvPr>
          <p:cNvSpPr txBox="1"/>
          <p:nvPr/>
        </p:nvSpPr>
        <p:spPr>
          <a:xfrm>
            <a:off x="1843304" y="21557"/>
            <a:ext cx="48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9050">
                  <a:solidFill>
                    <a:schemeClr val="bg1"/>
                  </a:solidFill>
                </a:ln>
                <a:solidFill>
                  <a:srgbClr val="D90578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</a:rPr>
              <a:t>8</a:t>
            </a:r>
            <a:endParaRPr lang="vi-VN" sz="4800" b="1">
              <a:ln w="19050">
                <a:solidFill>
                  <a:schemeClr val="bg1"/>
                </a:solidFill>
              </a:ln>
              <a:solidFill>
                <a:srgbClr val="D90578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4430067" y="861641"/>
            <a:ext cx="187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ai		oi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638941"/>
            <a:ext cx="484632" cy="336335"/>
          </a:xfrm>
          <a:prstGeom prst="rect">
            <a:avLst/>
          </a:prstGeom>
        </p:spPr>
      </p:pic>
      <p:sp>
        <p:nvSpPr>
          <p:cNvPr id="19" name="Nội dung bài mới">
            <a:extLst>
              <a:ext uri="{FF2B5EF4-FFF2-40B4-BE49-F238E27FC236}">
                <a16:creationId xmlns:a16="http://schemas.microsoft.com/office/drawing/2014/main" id="{ECACBFAD-8D10-46B4-873B-333888079E2C}"/>
              </a:ext>
            </a:extLst>
          </p:cNvPr>
          <p:cNvSpPr txBox="1"/>
          <p:nvPr/>
        </p:nvSpPr>
        <p:spPr>
          <a:xfrm>
            <a:off x="3113821" y="26746"/>
            <a:ext cx="4529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D90578"/>
                </a:solidFill>
                <a:latin typeface="VNI-Avo" pitchFamily="2" charset="0"/>
              </a:rPr>
              <a:t>ÑOÀ CHÔI - TROØ CHÔI</a:t>
            </a:r>
            <a:endParaRPr lang="vi-VN" sz="3200" b="1">
              <a:solidFill>
                <a:srgbClr val="D90578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C0274BC-DB22-4858-BF87-40D647093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/>
        </p:blipFill>
        <p:spPr>
          <a:xfrm>
            <a:off x="538695" y="1308158"/>
            <a:ext cx="6290770" cy="383534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38F1CD4F-2DC7-42F2-B45F-34A4DE666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872" y="1894522"/>
            <a:ext cx="2137681" cy="3168225"/>
          </a:xfrm>
          <a:prstGeom prst="rect">
            <a:avLst/>
          </a:prstGeom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AB6BF83C-AEF9-404C-A31F-102338C39DC1}"/>
              </a:ext>
            </a:extLst>
          </p:cNvPr>
          <p:cNvSpPr/>
          <p:nvPr/>
        </p:nvSpPr>
        <p:spPr>
          <a:xfrm>
            <a:off x="1186138" y="2951938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cái xe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7F0DB31F-FED3-4708-960C-5031679A68CF}"/>
              </a:ext>
            </a:extLst>
          </p:cNvPr>
          <p:cNvSpPr/>
          <p:nvPr/>
        </p:nvSpPr>
        <p:spPr>
          <a:xfrm>
            <a:off x="3684080" y="3483698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lái xe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7148B796-5295-4ADF-BD61-36165FF5D0C5}"/>
              </a:ext>
            </a:extLst>
          </p:cNvPr>
          <p:cNvSpPr/>
          <p:nvPr/>
        </p:nvSpPr>
        <p:spPr>
          <a:xfrm>
            <a:off x="4040519" y="1645381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bé gái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614D5319-F3AA-4264-B77E-7BFF4E1E66FE}"/>
              </a:ext>
            </a:extLst>
          </p:cNvPr>
          <p:cNvSpPr/>
          <p:nvPr/>
        </p:nvSpPr>
        <p:spPr>
          <a:xfrm>
            <a:off x="6829465" y="1647210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bé trai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5CB8291E-13C3-41C4-A78B-906E034E9F1B}"/>
              </a:ext>
            </a:extLst>
          </p:cNvPr>
          <p:cNvSpPr/>
          <p:nvPr/>
        </p:nvSpPr>
        <p:spPr>
          <a:xfrm>
            <a:off x="5891011" y="2588862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cái còi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ACB7BF6A-B4FB-43DC-814E-3346826291F8}"/>
              </a:ext>
            </a:extLst>
          </p:cNvPr>
          <p:cNvSpPr/>
          <p:nvPr/>
        </p:nvSpPr>
        <p:spPr>
          <a:xfrm>
            <a:off x="5889014" y="3134743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thổi còi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03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19" grpId="0"/>
      <p:bldP spid="22" grpId="0" animBg="1"/>
      <p:bldP spid="23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59B616FB-CA8B-438E-9C59-18D6E40B7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026" y="1346342"/>
            <a:ext cx="6059949" cy="1743607"/>
          </a:xfrm>
          <a:prstGeom prst="rect">
            <a:avLst/>
          </a:prstGeom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780539" y="1356616"/>
            <a:ext cx="5841993" cy="2173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 mua cho beù soûi maøu, xe taûi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 xe ngöïa. Xe taûi coù caùi coøi keâu</a:t>
            </a:r>
          </a:p>
          <a:p>
            <a:pPr>
              <a:lnSpc>
                <a:spcPct val="140000"/>
              </a:lnSpc>
            </a:pPr>
            <a:r>
              <a:rPr lang="en-US" sz="25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pí po pí poâ.</a:t>
            </a:r>
          </a:p>
          <a:p>
            <a:pPr>
              <a:lnSpc>
                <a:spcPct val="140000"/>
              </a:lnSpc>
            </a:pPr>
            <a:endParaRPr lang="en-US" sz="250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292EB9F8-2976-4988-989D-1C0BFDD98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722" y="-28881"/>
            <a:ext cx="1580944" cy="158094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AFC7B60-F5A2-42CD-A84F-2A44D546F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3449">
            <a:off x="340971" y="2784112"/>
            <a:ext cx="3341330" cy="2299947"/>
          </a:xfrm>
          <a:prstGeom prst="rect">
            <a:avLst/>
          </a:prstGeom>
        </p:spPr>
      </p:pic>
      <p:pic>
        <p:nvPicPr>
          <p:cNvPr id="22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7D2CC43C-9423-48E7-A315-F63582A234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751" y="2004508"/>
            <a:ext cx="438912" cy="438912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F0789677-8815-4AB4-8D35-F57935F0B5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8" b="14400"/>
          <a:stretch/>
        </p:blipFill>
        <p:spPr>
          <a:xfrm>
            <a:off x="4657865" y="2644607"/>
            <a:ext cx="3934462" cy="23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5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621773" y="582140"/>
            <a:ext cx="19413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chaøo hoûi</a:t>
            </a:r>
            <a:endParaRPr lang="vi-VN" sz="24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60D9C0F-4937-4550-A7E2-DF7CD0310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36203" y="1294247"/>
            <a:ext cx="4776579" cy="34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7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38F1CD4F-2DC7-42F2-B45F-34A4DE66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872" y="1894522"/>
            <a:ext cx="2137681" cy="3168225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3" b="74660"/>
          <a:stretch/>
        </p:blipFill>
        <p:spPr>
          <a:xfrm>
            <a:off x="320040" y="0"/>
            <a:ext cx="8503920" cy="176926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C060D83-8405-4D8E-94B8-67C22887E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655" y="56890"/>
            <a:ext cx="1169931" cy="957002"/>
          </a:xfrm>
          <a:prstGeom prst="rect">
            <a:avLst/>
          </a:prstGeom>
        </p:spPr>
      </p:pic>
      <p:sp>
        <p:nvSpPr>
          <p:cNvPr id="24" name="Bài học">
            <a:extLst>
              <a:ext uri="{FF2B5EF4-FFF2-40B4-BE49-F238E27FC236}">
                <a16:creationId xmlns:a16="http://schemas.microsoft.com/office/drawing/2014/main" id="{E8401929-0936-42E8-A479-7B0AA9744F7A}"/>
              </a:ext>
            </a:extLst>
          </p:cNvPr>
          <p:cNvSpPr txBox="1"/>
          <p:nvPr/>
        </p:nvSpPr>
        <p:spPr>
          <a:xfrm>
            <a:off x="3194985" y="823529"/>
            <a:ext cx="561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1900" b="1">
                <a:solidFill>
                  <a:srgbClr val="0BA2D5"/>
                </a:solidFill>
                <a:latin typeface="VNI-Avo" pitchFamily="2" charset="0"/>
              </a:rPr>
              <a:t>1</a:t>
            </a:r>
            <a:endParaRPr lang="vi-VN" sz="1900" b="1">
              <a:solidFill>
                <a:srgbClr val="0BA2D5"/>
              </a:solidFill>
            </a:endParaRPr>
          </a:p>
        </p:txBody>
      </p:sp>
      <p:sp>
        <p:nvSpPr>
          <p:cNvPr id="21" name="Chủ đề 8">
            <a:extLst>
              <a:ext uri="{FF2B5EF4-FFF2-40B4-BE49-F238E27FC236}">
                <a16:creationId xmlns:a16="http://schemas.microsoft.com/office/drawing/2014/main" id="{CFEF6550-B253-422B-AE3A-22BDF817662B}"/>
              </a:ext>
            </a:extLst>
          </p:cNvPr>
          <p:cNvSpPr txBox="1"/>
          <p:nvPr/>
        </p:nvSpPr>
        <p:spPr>
          <a:xfrm>
            <a:off x="1843304" y="21557"/>
            <a:ext cx="48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9050">
                  <a:solidFill>
                    <a:schemeClr val="bg1"/>
                  </a:solidFill>
                </a:ln>
                <a:solidFill>
                  <a:srgbClr val="D90578"/>
                </a:solidFill>
                <a:effectLst>
                  <a:outerShdw blurRad="50800" dist="152400" dir="2700000" algn="tl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</a:rPr>
              <a:t>8</a:t>
            </a:r>
            <a:endParaRPr lang="vi-VN" sz="4800" b="1">
              <a:ln w="19050">
                <a:solidFill>
                  <a:schemeClr val="bg1"/>
                </a:solidFill>
              </a:ln>
              <a:solidFill>
                <a:srgbClr val="D90578"/>
              </a:solidFill>
              <a:effectLst>
                <a:outerShdw blurRad="50800" dist="152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Nội dung bài mới">
            <a:extLst>
              <a:ext uri="{FF2B5EF4-FFF2-40B4-BE49-F238E27FC236}">
                <a16:creationId xmlns:a16="http://schemas.microsoft.com/office/drawing/2014/main" id="{FEC6A8CA-DBC8-4C40-ABCD-DE3669F0F65C}"/>
              </a:ext>
            </a:extLst>
          </p:cNvPr>
          <p:cNvSpPr txBox="1"/>
          <p:nvPr/>
        </p:nvSpPr>
        <p:spPr>
          <a:xfrm>
            <a:off x="4430067" y="861641"/>
            <a:ext cx="187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ai		oi</a:t>
            </a:r>
            <a:endParaRPr lang="vi-VN" sz="3200" b="1">
              <a:solidFill>
                <a:schemeClr val="bg1"/>
              </a:solidFill>
            </a:endParaRPr>
          </a:p>
        </p:txBody>
      </p:sp>
      <p:pic>
        <p:nvPicPr>
          <p:cNvPr id="27" name="Kí hiệu sách - nghe">
            <a:extLst>
              <a:ext uri="{FF2B5EF4-FFF2-40B4-BE49-F238E27FC236}">
                <a16:creationId xmlns:a16="http://schemas.microsoft.com/office/drawing/2014/main" id="{19D9D978-8EAA-421A-889F-713D08CC8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638941"/>
            <a:ext cx="484632" cy="336335"/>
          </a:xfrm>
          <a:prstGeom prst="rect">
            <a:avLst/>
          </a:prstGeom>
        </p:spPr>
      </p:pic>
      <p:sp>
        <p:nvSpPr>
          <p:cNvPr id="19" name="Nội dung bài mới">
            <a:extLst>
              <a:ext uri="{FF2B5EF4-FFF2-40B4-BE49-F238E27FC236}">
                <a16:creationId xmlns:a16="http://schemas.microsoft.com/office/drawing/2014/main" id="{ECACBFAD-8D10-46B4-873B-333888079E2C}"/>
              </a:ext>
            </a:extLst>
          </p:cNvPr>
          <p:cNvSpPr txBox="1"/>
          <p:nvPr/>
        </p:nvSpPr>
        <p:spPr>
          <a:xfrm>
            <a:off x="3113821" y="26746"/>
            <a:ext cx="4529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D90578"/>
                </a:solidFill>
                <a:latin typeface="VNI-Avo" pitchFamily="2" charset="0"/>
              </a:rPr>
              <a:t>ÑOÀ CHÔI - TROØ CHÔI</a:t>
            </a:r>
            <a:endParaRPr lang="vi-VN" sz="3200" b="1">
              <a:solidFill>
                <a:srgbClr val="D90578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C0274BC-DB22-4858-BF87-40D647093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"/>
          <a:stretch/>
        </p:blipFill>
        <p:spPr>
          <a:xfrm>
            <a:off x="538695" y="1308158"/>
            <a:ext cx="6290770" cy="3835342"/>
          </a:xfrm>
          <a:prstGeom prst="rect">
            <a:avLst/>
          </a:prstGeom>
        </p:spPr>
      </p:pic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AB6BF83C-AEF9-404C-A31F-102338C39DC1}"/>
              </a:ext>
            </a:extLst>
          </p:cNvPr>
          <p:cNvSpPr/>
          <p:nvPr/>
        </p:nvSpPr>
        <p:spPr>
          <a:xfrm>
            <a:off x="1186138" y="2951938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cái xe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7F0DB31F-FED3-4708-960C-5031679A68CF}"/>
              </a:ext>
            </a:extLst>
          </p:cNvPr>
          <p:cNvSpPr/>
          <p:nvPr/>
        </p:nvSpPr>
        <p:spPr>
          <a:xfrm>
            <a:off x="3684080" y="3483698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lái xe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7148B796-5295-4ADF-BD61-36165FF5D0C5}"/>
              </a:ext>
            </a:extLst>
          </p:cNvPr>
          <p:cNvSpPr/>
          <p:nvPr/>
        </p:nvSpPr>
        <p:spPr>
          <a:xfrm>
            <a:off x="4040519" y="1645381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bé gái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614D5319-F3AA-4264-B77E-7BFF4E1E66FE}"/>
              </a:ext>
            </a:extLst>
          </p:cNvPr>
          <p:cNvSpPr/>
          <p:nvPr/>
        </p:nvSpPr>
        <p:spPr>
          <a:xfrm>
            <a:off x="6829465" y="1647210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bé trai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5CB8291E-13C3-41C4-A78B-906E034E9F1B}"/>
              </a:ext>
            </a:extLst>
          </p:cNvPr>
          <p:cNvSpPr/>
          <p:nvPr/>
        </p:nvSpPr>
        <p:spPr>
          <a:xfrm>
            <a:off x="5891011" y="2588862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cái còi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0" name="Rounded Rectangle 6">
            <a:extLst>
              <a:ext uri="{FF2B5EF4-FFF2-40B4-BE49-F238E27FC236}">
                <a16:creationId xmlns:a16="http://schemas.microsoft.com/office/drawing/2014/main" id="{ACB7BF6A-B4FB-43DC-814E-3346826291F8}"/>
              </a:ext>
            </a:extLst>
          </p:cNvPr>
          <p:cNvSpPr/>
          <p:nvPr/>
        </p:nvSpPr>
        <p:spPr>
          <a:xfrm>
            <a:off x="5889014" y="3134743"/>
            <a:ext cx="1314332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thổi còi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A4900F53-F27C-423A-B7B0-19208690BAE2}"/>
              </a:ext>
            </a:extLst>
          </p:cNvPr>
          <p:cNvSpPr/>
          <p:nvPr/>
        </p:nvSpPr>
        <p:spPr>
          <a:xfrm>
            <a:off x="1506406" y="2934057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6E3363E3-CB60-4C0C-BA26-2C8C90256DE1}"/>
              </a:ext>
            </a:extLst>
          </p:cNvPr>
          <p:cNvSpPr/>
          <p:nvPr/>
        </p:nvSpPr>
        <p:spPr>
          <a:xfrm>
            <a:off x="3962138" y="3467132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2A91E2E3-4C5E-43E8-94C0-C54C2DE91A63}"/>
              </a:ext>
            </a:extLst>
          </p:cNvPr>
          <p:cNvSpPr/>
          <p:nvPr/>
        </p:nvSpPr>
        <p:spPr>
          <a:xfrm>
            <a:off x="4781259" y="1628811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AD150A7B-9C01-4812-910A-0E3A5177C317}"/>
              </a:ext>
            </a:extLst>
          </p:cNvPr>
          <p:cNvSpPr/>
          <p:nvPr/>
        </p:nvSpPr>
        <p:spPr>
          <a:xfrm>
            <a:off x="7582332" y="1626192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  <a:sym typeface="Arial"/>
              </a:rPr>
              <a:t>ai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678938DA-1478-49C4-BF2E-8D4B406600A4}"/>
              </a:ext>
            </a:extLst>
          </p:cNvPr>
          <p:cNvSpPr/>
          <p:nvPr/>
        </p:nvSpPr>
        <p:spPr>
          <a:xfrm>
            <a:off x="6651514" y="2567090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oi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5EE5F6AE-18BE-4B21-BF11-8756210CB612}"/>
              </a:ext>
            </a:extLst>
          </p:cNvPr>
          <p:cNvSpPr/>
          <p:nvPr/>
        </p:nvSpPr>
        <p:spPr>
          <a:xfrm>
            <a:off x="6704314" y="3114222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  <a:sym typeface="Arial"/>
              </a:rPr>
              <a:t>oi</a:t>
            </a:r>
            <a:endParaRPr lang="vi-VN" sz="24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47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3.45679E-6 L -8.33333E-7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2.83951E-6 L 2.77778E-6 -0.07223 " pathEditMode="relative" rAng="0" ptsTypes="AA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2.46914E-7 L -5.55556E-7 -0.07222 " pathEditMode="relative" rAng="0" ptsTypes="AA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-2.46914E-6 L -5.55556E-7 -0.07222 " pathEditMode="relative" rAng="0" ptsTypes="AA">
                                      <p:cBhvr>
                                        <p:cTn id="27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2.83951E-6 L -4.44444E-6 -0.07223 " pathEditMode="relative" rAng="0" ptsTypes="AA">
                                      <p:cBhvr>
                                        <p:cTn id="3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1.35802E-6 L -3.61111E-6 -0.07222 " pathEditMode="relative" rAng="0" ptsTypes="AA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FF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638ADBB6-3C0F-421E-9709-0BC16283BD0E}"/>
              </a:ext>
            </a:extLst>
          </p:cNvPr>
          <p:cNvSpPr txBox="1"/>
          <p:nvPr/>
        </p:nvSpPr>
        <p:spPr>
          <a:xfrm>
            <a:off x="3033356" y="1157113"/>
            <a:ext cx="307729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72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a-i-ai</a:t>
            </a:r>
            <a:endParaRPr lang="en-GB" sz="72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id="{76181C14-51A8-4FE8-B30F-BF8BABACEA0B}"/>
              </a:ext>
            </a:extLst>
          </p:cNvPr>
          <p:cNvSpPr txBox="1"/>
          <p:nvPr/>
        </p:nvSpPr>
        <p:spPr>
          <a:xfrm>
            <a:off x="2297460" y="2210875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2999" b="1" ker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ai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id="{9D9D049B-6473-4B06-B51A-9470FF6AC5A5}"/>
              </a:ext>
            </a:extLst>
          </p:cNvPr>
          <p:cNvSpPr txBox="1"/>
          <p:nvPr/>
        </p:nvSpPr>
        <p:spPr>
          <a:xfrm>
            <a:off x="4794024" y="2623877"/>
            <a:ext cx="1923733" cy="37084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10999" kern="0">
                <a:latin typeface="HP001 4 hàng" panose="020B0603050302020204" pitchFamily="34" charset="0"/>
                <a:cs typeface="Lato" panose="020F0502020204030203" pitchFamily="34" charset="0"/>
                <a:sym typeface="Arial"/>
              </a:rPr>
              <a:t>ai</a:t>
            </a:r>
            <a:endParaRPr lang="en-GB" sz="10999" kern="0"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  <a:p>
            <a:pPr algn="ctr" defTabSz="914337">
              <a:buClr>
                <a:srgbClr val="000000"/>
              </a:buClr>
              <a:defRPr/>
            </a:pPr>
            <a:endParaRPr lang="en-GB" sz="12499" kern="0" dirty="0">
              <a:solidFill>
                <a:srgbClr val="000000"/>
              </a:solidFill>
              <a:latin typeface="HP001 4 hàng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" name="Tập đọc - ai">
            <a:hlinkClick r:id="" action="ppaction://media"/>
            <a:extLst>
              <a:ext uri="{FF2B5EF4-FFF2-40B4-BE49-F238E27FC236}">
                <a16:creationId xmlns:a16="http://schemas.microsoft.com/office/drawing/2014/main" id="{AD281AD4-F226-40B9-A499-A6917303DB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22635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FBD5E2"/>
          </a:solidFill>
          <a:ln w="25400" cap="flat" cmpd="sng" algn="ctr">
            <a:solidFill>
              <a:srgbClr val="FFF2FB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FBD5E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ai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9" name="Tập đọc - ai">
            <a:hlinkClick r:id="" action="ppaction://media"/>
            <a:extLst>
              <a:ext uri="{FF2B5EF4-FFF2-40B4-BE49-F238E27FC236}">
                <a16:creationId xmlns:a16="http://schemas.microsoft.com/office/drawing/2014/main" id="{EF0017AC-8CF3-4720-8B69-E0AB2AB8B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675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527703"/>
            <a:ext cx="3892554" cy="2088097"/>
            <a:chOff x="256915" y="1527702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l</a:t>
              </a: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ai</a:t>
              </a: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7704" r="22642" b="9668"/>
          <a:stretch/>
        </p:blipFill>
        <p:spPr>
          <a:xfrm>
            <a:off x="4572000" y="924129"/>
            <a:ext cx="4121399" cy="304604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846242F-5064-458B-83B3-EACCE3E0E663}"/>
              </a:ext>
            </a:extLst>
          </p:cNvPr>
          <p:cNvSpPr/>
          <p:nvPr/>
        </p:nvSpPr>
        <p:spPr>
          <a:xfrm>
            <a:off x="5701971" y="3835276"/>
            <a:ext cx="1978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l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xe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>
              <a:ext uri="{FF2B5EF4-FFF2-40B4-BE49-F238E27FC236}">
                <a16:creationId xmlns:a16="http://schemas.microsoft.com/office/drawing/2014/main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797470" y="544849"/>
            <a:ext cx="8114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ai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15" y="1809055"/>
            <a:ext cx="3892554" cy="2088097"/>
            <a:chOff x="256915" y="1527702"/>
            <a:chExt cx="3892554" cy="2088097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11463" cy="1104899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l</a:t>
              </a: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110642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ai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l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5400">
                  <a:solidFill>
                    <a:schemeClr val="tx1"/>
                  </a:solidFill>
                  <a:latin typeface="VNI-Avo" pitchFamily="2" charset="0"/>
                  <a:cs typeface="Arial-SGK-TV" pitchFamily="2" charset="0"/>
                </a:rPr>
                <a:t>ù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i</a:t>
              </a:r>
            </a:p>
          </p:txBody>
        </p:sp>
      </p:grpSp>
      <p:pic>
        <p:nvPicPr>
          <p:cNvPr id="25" name="Picture 1">
            <a:extLst>
              <a:ext uri="{FF2B5EF4-FFF2-40B4-BE49-F238E27FC236}">
                <a16:creationId xmlns:a16="http://schemas.microsoft.com/office/drawing/2014/main" id="{C490AC08-A3AF-468C-B328-18FBFA9A5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7704" r="22642" b="9668"/>
          <a:stretch/>
        </p:blipFill>
        <p:spPr>
          <a:xfrm>
            <a:off x="4572000" y="924129"/>
            <a:ext cx="4121399" cy="304604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78C613B7-AD4C-4BE6-BAEB-9B9F4DCECB6C}"/>
              </a:ext>
            </a:extLst>
          </p:cNvPr>
          <p:cNvSpPr/>
          <p:nvPr/>
        </p:nvSpPr>
        <p:spPr>
          <a:xfrm>
            <a:off x="5701971" y="3835276"/>
            <a:ext cx="19784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VNI-Avo" pitchFamily="2" charset="0"/>
                <a:cs typeface="Arial-SGK-TV" pitchFamily="2" charset="0"/>
              </a:rPr>
              <a:t>l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a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5400">
                <a:latin typeface="VNI-Avo" pitchFamily="2" charset="0"/>
                <a:cs typeface="Arial-SGK-TV" pitchFamily="2" charset="0"/>
              </a:rPr>
              <a:t>xe</a:t>
            </a:r>
            <a:endParaRPr lang="en-US" sz="540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19395</TotalTime>
  <Words>295</Words>
  <Application>Microsoft Office PowerPoint</Application>
  <PresentationFormat>On-screen Show (16:9)</PresentationFormat>
  <Paragraphs>147</Paragraphs>
  <Slides>33</Slides>
  <Notes>26</Notes>
  <HiddenSlides>2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Arial-Rounded</vt:lpstr>
      <vt:lpstr>Arial-SGK-TV</vt:lpstr>
      <vt:lpstr>Calibri</vt:lpstr>
      <vt:lpstr>Calibri Light</vt:lpstr>
      <vt:lpstr>HP001 4 hàng</vt:lpstr>
      <vt:lpstr>Lato Heavy</vt:lpstr>
      <vt:lpstr>Lato Light</vt:lpstr>
      <vt:lpstr>Quicksand Medium</vt:lpstr>
      <vt:lpstr>VNI-Avo</vt:lpstr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Trọng Nghĩa Lê</cp:lastModifiedBy>
  <cp:revision>3331</cp:revision>
  <dcterms:created xsi:type="dcterms:W3CDTF">2020-09-09T13:29:14Z</dcterms:created>
  <dcterms:modified xsi:type="dcterms:W3CDTF">2020-10-24T06:56:09Z</dcterms:modified>
  <cp:contentStatus/>
</cp:coreProperties>
</file>